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313" r:id="rId2"/>
    <p:sldId id="314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5" r:id="rId13"/>
    <p:sldId id="324" r:id="rId14"/>
    <p:sldId id="32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4E"/>
    <a:srgbClr val="FFD400"/>
    <a:srgbClr val="2B6297"/>
    <a:srgbClr val="63CAE1"/>
    <a:srgbClr val="CC9900"/>
    <a:srgbClr val="00B08D"/>
    <a:srgbClr val="7C23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635"/>
  </p:normalViewPr>
  <p:slideViewPr>
    <p:cSldViewPr snapToGrid="0">
      <p:cViewPr>
        <p:scale>
          <a:sx n="118" d="100"/>
          <a:sy n="118" d="100"/>
        </p:scale>
        <p:origin x="616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8A007-030F-3C44-BFAD-D569290B208B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C1116-35F6-9F4B-B7F6-48F4C76893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792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To be more specific, this thesis targets designing new human behaviour-sensing principles based on IoT sensors. Also</a:t>
            </a:r>
            <a:r>
              <a:rPr lang="en-GB" altLang="zh-CN" noProof="0" dirty="0"/>
              <a:t>, s</a:t>
            </a:r>
            <a:r>
              <a:rPr lang="en-GB" noProof="0" dirty="0"/>
              <a:t>ince the IoT sensors are much more cost and power-efficient than traditional sensors, as a trade-off, the </a:t>
            </a:r>
            <a:r>
              <a:rPr lang="en-GB" altLang="zh-CN" noProof="0" dirty="0"/>
              <a:t>sensing accuracy shall be compromised. Therefore, proposing new data analytic algorithms to fit the sensory data is another objective. With these tools at hand, various human behaviour-sensing applications can be enabled, including both physical and physiological behaviours.</a:t>
            </a:r>
          </a:p>
          <a:p>
            <a:endParaRPr lang="en-GB" noProof="0" dirty="0"/>
          </a:p>
          <a:p>
            <a:r>
              <a:rPr lang="en-GB" altLang="zh-CN" noProof="0" dirty="0"/>
              <a:t>I narrow</a:t>
            </a:r>
            <a:r>
              <a:rPr lang="en-GB" noProof="0" dirty="0"/>
              <a:t> down the scope</a:t>
            </a:r>
            <a:r>
              <a:rPr lang="en-GB" altLang="zh-CN" noProof="0" dirty="0"/>
              <a:t> of this thesis</a:t>
            </a:r>
            <a:r>
              <a:rPr lang="en-GB" noProof="0" dirty="0"/>
              <a:t> into two specific applications. For the physical behaviours, </a:t>
            </a:r>
            <a:r>
              <a:rPr lang="en-GB" altLang="zh-CN" noProof="0" dirty="0"/>
              <a:t>I</a:t>
            </a:r>
            <a:r>
              <a:rPr lang="en-GB" noProof="0" dirty="0"/>
              <a:t> will focus on designing interaction gesture recognition systems, considering the prevalence of such tasks. For the physiological behaviours, </a:t>
            </a:r>
            <a:r>
              <a:rPr lang="en-GB" altLang="zh-CN" noProof="0" dirty="0"/>
              <a:t>I</a:t>
            </a:r>
            <a:r>
              <a:rPr lang="en-GB" noProof="0" dirty="0"/>
              <a:t> will focus on analysing pulmonary activities because pulmonary diseases are largely chronic and require long-term management, and this is where cost-efficient IoT devices can help.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FD46C-9456-9741-9DDC-C892CE634C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4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C1116-35F6-9F4B-B7F6-48F4C768934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886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3E6E6-65B9-4591-A627-3F73D33D2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C82362-E91E-50BA-295A-9C3D7BE02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908F1-9F2E-9FB3-DC4C-D9FD9072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8DDCF-DDCE-410B-A9B6-8922DD8E0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1376F-E215-02D3-0C07-C75B89F76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325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1C33-F081-91E8-78A6-60339784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CB7DD0-C83C-4FCF-954C-C48CB75AD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1BAB1-A352-CDC7-12F7-F5CD7D17E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19B9D-0F52-E06F-6D39-FE754EBC0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B6664-1A85-7F5C-B301-527875FF5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620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EB6CCF-D947-443B-C62D-AD214B75F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C63651-7E45-155F-4BCE-9C56AE506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F663B-5909-0CEE-2699-ED5239A89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2F293-27E5-42F7-F9A2-10F1BB1E3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30B11-DB8F-5E34-DF26-1536F6ED7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6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EDC0E-69A6-FF54-77E4-8B06E81B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E8530-4125-E013-8C25-D2EF4E9EA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81292-1F08-8460-CFE6-3AA3DA88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542BE-5C2D-6828-A15A-3416EB780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0C52E-8223-A12D-A16C-47E05B514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022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83F6D-5C77-28C8-72B2-C663CFDAC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8543D-6C99-AD0F-1AE1-6482F2A8D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F43D5-4A4D-79C1-C05C-D1204398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D9C1B-9280-64B6-AFB0-B735CEA8A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DF504-7FCF-F3D1-1298-7AD2BEC71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149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E8478-3BFD-66D0-B947-06360165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C9424-D3CF-EBC1-64D9-C0A26C489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2C7410-C500-4996-B5FA-D83350150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5C49C-3D48-4FD1-5F0B-BC4A919EC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BFA1C-AF30-73DE-D75B-A0117F0AF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B5E07-59C8-FBBE-EF5A-4EBA89AE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173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39ACA-CB2C-7583-268B-1ACD61442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276F3-D2ED-FCEE-68FA-7F2785062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ACD6-1061-9BB8-EC45-1AEC955FF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324209-F581-0CD7-2EAE-403912C0F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E18CC3-E235-C217-7E67-D08CAE1B55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20FF3F-2F07-6BF6-4596-BA388CED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A391AB-FABC-A384-D445-9D302112E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A8ED28-C4FE-E7F2-80B8-89F05A001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46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ABDD5-1A60-42C6-5095-CA5BC320B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975373-45CE-F417-9DE9-C15539F12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DB72F2-62D3-A61C-F2AB-BDA992FA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8BEC6-3C10-388B-A058-D8977F628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02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A0A8A-B795-74FB-684D-D9F62258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DAE75E-9F0C-6758-84D1-C88A4BFD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3EC4-5D54-B459-B68B-1B295C32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708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015A2-C13A-B792-1B3B-C6ECF9E03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3338C-8904-AB1A-C41E-9C8B44419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01EB6-1627-1952-6DE8-1687E89DF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A4643-C14D-B17B-98D7-E28FB5F95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E92E-F05C-2796-721F-D5205A7BB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2670B-9DEE-5231-1982-BE5D1538E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037DD-AAA1-543D-04B2-C07D6C04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B3876E-B690-294D-4847-E39F131A65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A71BC-8CD9-507B-52E7-131A684F6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2688C0-45F4-6303-6778-015CAC14F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7F867-B4FE-B140-B089-B6C8B7F29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77D0E-3C4C-41DD-9B38-EB21F703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383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F0325D-6D3B-2CF2-9514-DBFCCBB4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A0B52-0A99-77A9-DC89-2555A88EB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F5B45-3FE7-9A84-27D1-36E0FB6C0F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FAF82B-CE00-074A-9339-0AFFCEAAAA0E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21E5B-0747-1F90-7318-B73A4A31A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F758C-4F0F-94F1-BF23-C5C9546E5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15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5.JP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11" Type="http://schemas.openxmlformats.org/officeDocument/2006/relationships/image" Target="../media/image51.png"/><Relationship Id="rId5" Type="http://schemas.openxmlformats.org/officeDocument/2006/relationships/image" Target="../media/image31.png"/><Relationship Id="rId10" Type="http://schemas.openxmlformats.org/officeDocument/2006/relationships/image" Target="../media/image50.svg"/><Relationship Id="rId4" Type="http://schemas.openxmlformats.org/officeDocument/2006/relationships/image" Target="../media/image28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7666DC28-B002-0079-AC78-61509DE86445}"/>
              </a:ext>
            </a:extLst>
          </p:cNvPr>
          <p:cNvGrpSpPr/>
          <p:nvPr/>
        </p:nvGrpSpPr>
        <p:grpSpPr>
          <a:xfrm>
            <a:off x="3652167" y="1448245"/>
            <a:ext cx="5976534" cy="4405526"/>
            <a:chOff x="3652167" y="1448245"/>
            <a:chExt cx="5976534" cy="440552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82F680D-5411-37F7-37BA-65B57CD7BBE6}"/>
                </a:ext>
              </a:extLst>
            </p:cNvPr>
            <p:cNvGrpSpPr/>
            <p:nvPr/>
          </p:nvGrpSpPr>
          <p:grpSpPr>
            <a:xfrm>
              <a:off x="3652167" y="1448245"/>
              <a:ext cx="1346252" cy="1719699"/>
              <a:chOff x="3544023" y="1821702"/>
              <a:chExt cx="1346252" cy="171969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59B2EB-47A1-B9B0-B239-663CD43AFFE3}"/>
                  </a:ext>
                </a:extLst>
              </p:cNvPr>
              <p:cNvSpPr txBox="1"/>
              <p:nvPr/>
            </p:nvSpPr>
            <p:spPr>
              <a:xfrm>
                <a:off x="3604641" y="1821702"/>
                <a:ext cx="12250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altLang="zh-CN" sz="2000" dirty="0">
                    <a:latin typeface="Candara" panose="020E0502030303020204" pitchFamily="34" charset="0"/>
                  </a:rPr>
                  <a:t>Principles</a:t>
                </a:r>
                <a:endParaRPr lang="en-GB" sz="2000" dirty="0">
                  <a:latin typeface="Candara" panose="020E0502030303020204" pitchFamily="34" charset="0"/>
                </a:endParaRPr>
              </a:p>
            </p:txBody>
          </p:sp>
          <p:pic>
            <p:nvPicPr>
              <p:cNvPr id="10" name="Picture 9" descr="A black background with a few icons&#10;&#10;Description automatically generated with medium confidence">
                <a:extLst>
                  <a:ext uri="{FF2B5EF4-FFF2-40B4-BE49-F238E27FC236}">
                    <a16:creationId xmlns:a16="http://schemas.microsoft.com/office/drawing/2014/main" id="{C6D0A39E-CB65-3ACF-7E19-743725967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4023" y="2297771"/>
                <a:ext cx="1346252" cy="1243630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1F64F00-AA88-476E-F6F0-F620D5733336}"/>
                </a:ext>
              </a:extLst>
            </p:cNvPr>
            <p:cNvGrpSpPr/>
            <p:nvPr/>
          </p:nvGrpSpPr>
          <p:grpSpPr>
            <a:xfrm>
              <a:off x="7288895" y="1467877"/>
              <a:ext cx="1600356" cy="1741445"/>
              <a:chOff x="7356090" y="1828217"/>
              <a:chExt cx="1600356" cy="174144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CEEC86-541D-5071-B447-47FE0CE80CCF}"/>
                  </a:ext>
                </a:extLst>
              </p:cNvPr>
              <p:cNvSpPr txBox="1"/>
              <p:nvPr/>
            </p:nvSpPr>
            <p:spPr>
              <a:xfrm>
                <a:off x="7433272" y="1828217"/>
                <a:ext cx="15231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altLang="zh-CN" sz="2000" dirty="0">
                    <a:latin typeface="Candara" panose="020E0502030303020204" pitchFamily="34" charset="0"/>
                  </a:rPr>
                  <a:t>Applications</a:t>
                </a:r>
                <a:endParaRPr lang="en-GB" sz="2000" dirty="0">
                  <a:latin typeface="Candara" panose="020E0502030303020204" pitchFamily="34" charset="0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67E0BE5-F0C7-6C72-6268-3B25139B61F2}"/>
                  </a:ext>
                </a:extLst>
              </p:cNvPr>
              <p:cNvGrpSpPr/>
              <p:nvPr/>
            </p:nvGrpSpPr>
            <p:grpSpPr>
              <a:xfrm>
                <a:off x="7356090" y="2231099"/>
                <a:ext cx="1449631" cy="1338563"/>
                <a:chOff x="7035721" y="2906834"/>
                <a:chExt cx="1449631" cy="1338563"/>
              </a:xfrm>
            </p:grpSpPr>
            <p:pic>
              <p:nvPicPr>
                <p:cNvPr id="14" name="Graphic 13" descr="Woman with solid fill">
                  <a:extLst>
                    <a:ext uri="{FF2B5EF4-FFF2-40B4-BE49-F238E27FC236}">
                      <a16:creationId xmlns:a16="http://schemas.microsoft.com/office/drawing/2014/main" id="{51B03CBE-E405-C9C9-9F04-B950CEB898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1368" y="2906834"/>
                  <a:ext cx="356273" cy="356273"/>
                </a:xfrm>
                <a:prstGeom prst="rect">
                  <a:avLst/>
                </a:prstGeom>
              </p:spPr>
            </p:pic>
            <p:pic>
              <p:nvPicPr>
                <p:cNvPr id="16" name="Graphic 15" descr="Run with solid fill">
                  <a:extLst>
                    <a:ext uri="{FF2B5EF4-FFF2-40B4-BE49-F238E27FC236}">
                      <a16:creationId xmlns:a16="http://schemas.microsoft.com/office/drawing/2014/main" id="{5F2A2647-CC79-47F0-4051-D5F631AAAE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9079" y="3277700"/>
                  <a:ext cx="356273" cy="356273"/>
                </a:xfrm>
                <a:prstGeom prst="rect">
                  <a:avLst/>
                </a:prstGeom>
              </p:spPr>
            </p:pic>
            <p:pic>
              <p:nvPicPr>
                <p:cNvPr id="18" name="Graphic 17" descr="Crawl with solid fill">
                  <a:extLst>
                    <a:ext uri="{FF2B5EF4-FFF2-40B4-BE49-F238E27FC236}">
                      <a16:creationId xmlns:a16="http://schemas.microsoft.com/office/drawing/2014/main" id="{8EE8F8BF-2656-E872-7202-44547F36D9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8217" y="3889124"/>
                  <a:ext cx="356273" cy="356273"/>
                </a:xfrm>
                <a:prstGeom prst="rect">
                  <a:avLst/>
                </a:prstGeom>
              </p:spPr>
            </p:pic>
            <p:pic>
              <p:nvPicPr>
                <p:cNvPr id="20" name="Graphic 19" descr="Brain with solid fill">
                  <a:extLst>
                    <a:ext uri="{FF2B5EF4-FFF2-40B4-BE49-F238E27FC236}">
                      <a16:creationId xmlns:a16="http://schemas.microsoft.com/office/drawing/2014/main" id="{42406D9C-4677-D66A-041D-98D8BB1F7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3624" y="3729873"/>
                  <a:ext cx="356273" cy="356273"/>
                </a:xfrm>
                <a:prstGeom prst="rect">
                  <a:avLst/>
                </a:prstGeom>
              </p:spPr>
            </p:pic>
            <p:pic>
              <p:nvPicPr>
                <p:cNvPr id="22" name="Graphic 21" descr="Heart organ with solid fill">
                  <a:extLst>
                    <a:ext uri="{FF2B5EF4-FFF2-40B4-BE49-F238E27FC236}">
                      <a16:creationId xmlns:a16="http://schemas.microsoft.com/office/drawing/2014/main" id="{FA280DFD-0A2C-8949-5BD1-5E40C8E19D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81091" y="3057784"/>
                  <a:ext cx="356273" cy="356273"/>
                </a:xfrm>
                <a:prstGeom prst="rect">
                  <a:avLst/>
                </a:prstGeom>
              </p:spPr>
            </p:pic>
            <p:pic>
              <p:nvPicPr>
                <p:cNvPr id="25" name="Graphic 24" descr="Lungs with solid fill">
                  <a:extLst>
                    <a:ext uri="{FF2B5EF4-FFF2-40B4-BE49-F238E27FC236}">
                      <a16:creationId xmlns:a16="http://schemas.microsoft.com/office/drawing/2014/main" id="{C634D6E2-61DA-5A86-027D-A4422168D9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39848" y="3889124"/>
                  <a:ext cx="305989" cy="305989"/>
                </a:xfrm>
                <a:prstGeom prst="rect">
                  <a:avLst/>
                </a:prstGeom>
              </p:spPr>
            </p:pic>
            <p:pic>
              <p:nvPicPr>
                <p:cNvPr id="5124" name="Picture 4" descr="Lying man posture silhouette - Free people icons">
                  <a:extLst>
                    <a:ext uri="{FF2B5EF4-FFF2-40B4-BE49-F238E27FC236}">
                      <a16:creationId xmlns:a16="http://schemas.microsoft.com/office/drawing/2014/main" id="{D5434DD1-6A09-2DD9-5FE6-2E68331602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35721" y="3344170"/>
                  <a:ext cx="424699" cy="4246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Graphic 26" descr="Wave Gesture with solid fill">
                  <a:extLst>
                    <a:ext uri="{FF2B5EF4-FFF2-40B4-BE49-F238E27FC236}">
                      <a16:creationId xmlns:a16="http://schemas.microsoft.com/office/drawing/2014/main" id="{70371B23-BF71-7555-F2A2-84E26F86F8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32962" y="3639896"/>
                  <a:ext cx="352390" cy="352390"/>
                </a:xfrm>
                <a:prstGeom prst="rect">
                  <a:avLst/>
                </a:prstGeom>
              </p:spPr>
            </p:pic>
            <p:pic>
              <p:nvPicPr>
                <p:cNvPr id="29" name="Graphic 28" descr="Eye with solid fill">
                  <a:extLst>
                    <a:ext uri="{FF2B5EF4-FFF2-40B4-BE49-F238E27FC236}">
                      <a16:creationId xmlns:a16="http://schemas.microsoft.com/office/drawing/2014/main" id="{367A88FB-51F8-3C98-F8D4-96F34C280D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39848" y="2997650"/>
                  <a:ext cx="352390" cy="35239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A797AB4-0AEC-9B48-ADBB-DA02129115F3}"/>
                </a:ext>
              </a:extLst>
            </p:cNvPr>
            <p:cNvGrpSpPr/>
            <p:nvPr/>
          </p:nvGrpSpPr>
          <p:grpSpPr>
            <a:xfrm>
              <a:off x="5432258" y="4185682"/>
              <a:ext cx="1400640" cy="1668089"/>
              <a:chOff x="5432258" y="4185682"/>
              <a:chExt cx="1400640" cy="166808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CD281A-6B5C-5F6F-BB90-51C2E9FF720D}"/>
                  </a:ext>
                </a:extLst>
              </p:cNvPr>
              <p:cNvSpPr txBox="1"/>
              <p:nvPr/>
            </p:nvSpPr>
            <p:spPr>
              <a:xfrm>
                <a:off x="5432258" y="4185682"/>
                <a:ext cx="14006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altLang="zh-CN" sz="2000" dirty="0">
                    <a:latin typeface="Candara" panose="020E0502030303020204" pitchFamily="34" charset="0"/>
                  </a:rPr>
                  <a:t>Techniques</a:t>
                </a:r>
                <a:endParaRPr lang="en-GB" sz="2000" dirty="0">
                  <a:latin typeface="Candara" panose="020E0502030303020204" pitchFamily="34" charset="0"/>
                </a:endParaRPr>
              </a:p>
            </p:txBody>
          </p:sp>
          <p:pic>
            <p:nvPicPr>
              <p:cNvPr id="34" name="Picture 33" descr="A black background with a black screen&#10;&#10;Description automatically generated">
                <a:extLst>
                  <a:ext uri="{FF2B5EF4-FFF2-40B4-BE49-F238E27FC236}">
                    <a16:creationId xmlns:a16="http://schemas.microsoft.com/office/drawing/2014/main" id="{9A5CD3DE-8AED-508A-CC1C-B25AF241B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2620" y="4593852"/>
                <a:ext cx="1259919" cy="1259919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8653A0-D06C-5F32-4DD7-D6C3DD0034E3}"/>
                </a:ext>
              </a:extLst>
            </p:cNvPr>
            <p:cNvSpPr txBox="1"/>
            <p:nvPr/>
          </p:nvSpPr>
          <p:spPr>
            <a:xfrm>
              <a:off x="5300903" y="2657047"/>
              <a:ext cx="16873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zh-CN" sz="2000" dirty="0" err="1">
                  <a:solidFill>
                    <a:srgbClr val="7C2348"/>
                  </a:solidFill>
                  <a:latin typeface="Candara" panose="020E0502030303020204" pitchFamily="34" charset="0"/>
                </a:rPr>
                <a:t>Behaviors</a:t>
              </a:r>
              <a:endParaRPr lang="en-GB" sz="2000" dirty="0">
                <a:solidFill>
                  <a:srgbClr val="7C2348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040B7B1-620F-D1BE-E2D1-C965F3C4EB96}"/>
                </a:ext>
              </a:extLst>
            </p:cNvPr>
            <p:cNvSpPr txBox="1"/>
            <p:nvPr/>
          </p:nvSpPr>
          <p:spPr>
            <a:xfrm>
              <a:off x="5878342" y="3113548"/>
              <a:ext cx="508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altLang="zh-CN" sz="2000" dirty="0">
                  <a:solidFill>
                    <a:srgbClr val="7C2348"/>
                  </a:solidFill>
                </a:rPr>
                <a:t>IoT</a:t>
              </a:r>
            </a:p>
          </p:txBody>
        </p:sp>
        <p:sp>
          <p:nvSpPr>
            <p:cNvPr id="59" name="Up Arrow 58">
              <a:extLst>
                <a:ext uri="{FF2B5EF4-FFF2-40B4-BE49-F238E27FC236}">
                  <a16:creationId xmlns:a16="http://schemas.microsoft.com/office/drawing/2014/main" id="{7AB867B6-4BAB-9713-18F9-26F55F9D747B}"/>
                </a:ext>
              </a:extLst>
            </p:cNvPr>
            <p:cNvSpPr/>
            <p:nvPr/>
          </p:nvSpPr>
          <p:spPr>
            <a:xfrm>
              <a:off x="6050619" y="3033750"/>
              <a:ext cx="187890" cy="118165"/>
            </a:xfrm>
            <a:prstGeom prst="upArrow">
              <a:avLst/>
            </a:prstGeom>
            <a:solidFill>
              <a:srgbClr val="7C2348"/>
            </a:solidFill>
            <a:ln>
              <a:solidFill>
                <a:srgbClr val="7C234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8D60D5A-E882-CF88-5748-8361AA7B5A28}"/>
                </a:ext>
              </a:extLst>
            </p:cNvPr>
            <p:cNvSpPr txBox="1"/>
            <p:nvPr/>
          </p:nvSpPr>
          <p:spPr>
            <a:xfrm rot="1800000">
              <a:off x="7227018" y="3868228"/>
              <a:ext cx="21659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sz="2000" dirty="0">
                  <a:solidFill>
                    <a:srgbClr val="7C2348"/>
                  </a:solidFill>
                  <a:latin typeface="Candara" panose="020E0502030303020204" pitchFamily="34" charset="0"/>
                </a:rPr>
                <a:t>Physical </a:t>
              </a:r>
              <a:r>
                <a:rPr lang="en-GB" altLang="zh-CN" sz="2000" dirty="0" err="1">
                  <a:solidFill>
                    <a:srgbClr val="7C2348"/>
                  </a:solidFill>
                  <a:latin typeface="Candara" panose="020E0502030303020204" pitchFamily="34" charset="0"/>
                </a:rPr>
                <a:t>behaviors</a:t>
              </a:r>
              <a:endParaRPr lang="en-GB" altLang="zh-CN" sz="2000" dirty="0">
                <a:solidFill>
                  <a:srgbClr val="7C2348"/>
                </a:solidFill>
                <a:latin typeface="Candara" panose="020E0502030303020204" pitchFamily="34" charset="0"/>
              </a:endParaRPr>
            </a:p>
          </p:txBody>
        </p:sp>
        <p:cxnSp>
          <p:nvCxnSpPr>
            <p:cNvPr id="5123" name="Straight Connector 5122">
              <a:extLst>
                <a:ext uri="{FF2B5EF4-FFF2-40B4-BE49-F238E27FC236}">
                  <a16:creationId xmlns:a16="http://schemas.microsoft.com/office/drawing/2014/main" id="{E9322C39-ECCC-1A0E-62AE-E995C46E90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7322" y="3138099"/>
              <a:ext cx="662573" cy="382536"/>
            </a:xfrm>
            <a:prstGeom prst="line">
              <a:avLst/>
            </a:prstGeom>
            <a:ln w="28575">
              <a:solidFill>
                <a:srgbClr val="7C2348"/>
              </a:solidFill>
              <a:prstDash val="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14C8DCD6-1078-2A30-69C1-6BA27E1FA4DC}"/>
                </a:ext>
              </a:extLst>
            </p:cNvPr>
            <p:cNvSpPr/>
            <p:nvPr/>
          </p:nvSpPr>
          <p:spPr>
            <a:xfrm rot="10800000">
              <a:off x="5267720" y="2559913"/>
              <a:ext cx="1717964" cy="1481003"/>
            </a:xfrm>
            <a:prstGeom prst="triangle">
              <a:avLst/>
            </a:prstGeom>
            <a:noFill/>
            <a:ln w="28575">
              <a:solidFill>
                <a:srgbClr val="7C2348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841AEA-45E9-2B93-2D64-2C6345E2451F}"/>
                </a:ext>
              </a:extLst>
            </p:cNvPr>
            <p:cNvSpPr txBox="1"/>
            <p:nvPr/>
          </p:nvSpPr>
          <p:spPr>
            <a:xfrm rot="1800000">
              <a:off x="6927320" y="4465556"/>
              <a:ext cx="2701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sz="2000" dirty="0">
                  <a:solidFill>
                    <a:srgbClr val="7C2348"/>
                  </a:solidFill>
                  <a:latin typeface="Candara" panose="020E0502030303020204" pitchFamily="34" charset="0"/>
                </a:rPr>
                <a:t>Physiological </a:t>
              </a:r>
              <a:r>
                <a:rPr lang="en-GB" altLang="zh-CN" sz="2000" dirty="0" err="1">
                  <a:solidFill>
                    <a:srgbClr val="7C2348"/>
                  </a:solidFill>
                  <a:latin typeface="Candara" panose="020E0502030303020204" pitchFamily="34" charset="0"/>
                </a:rPr>
                <a:t>behaviors</a:t>
              </a:r>
              <a:endParaRPr lang="en-GB" altLang="zh-CN" sz="2000" dirty="0">
                <a:solidFill>
                  <a:srgbClr val="7C2348"/>
                </a:solidFill>
                <a:latin typeface="Candara" panose="020E0502030303020204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CE9FCC-8084-A5C5-73C1-93676ED8DE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90735" y="3565085"/>
              <a:ext cx="698575" cy="403322"/>
            </a:xfrm>
            <a:prstGeom prst="line">
              <a:avLst/>
            </a:prstGeom>
            <a:ln w="28575">
              <a:solidFill>
                <a:srgbClr val="7C2348"/>
              </a:solidFill>
              <a:prstDash val="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0BBB053-A85C-2848-298E-0C5CED54DAFB}"/>
              </a:ext>
            </a:extLst>
          </p:cNvPr>
          <p:cNvSpPr/>
          <p:nvPr/>
        </p:nvSpPr>
        <p:spPr>
          <a:xfrm>
            <a:off x="2945331" y="972152"/>
            <a:ext cx="7305574" cy="5149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938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9CEB99-6214-12DA-C43D-E20151842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" b="546"/>
          <a:stretch/>
        </p:blipFill>
        <p:spPr>
          <a:xfrm>
            <a:off x="2843567" y="1180027"/>
            <a:ext cx="5895265" cy="37449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AD55FB-21C3-DBF9-1CB4-BE76AA90D8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91" t="13750" r="9646" b="42307"/>
          <a:stretch/>
        </p:blipFill>
        <p:spPr>
          <a:xfrm>
            <a:off x="4070817" y="5894262"/>
            <a:ext cx="3850289" cy="781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5ED6DA-E801-7264-5FA0-8E7EC06A9E0C}"/>
              </a:ext>
            </a:extLst>
          </p:cNvPr>
          <p:cNvSpPr txBox="1"/>
          <p:nvPr/>
        </p:nvSpPr>
        <p:spPr>
          <a:xfrm>
            <a:off x="2310469" y="5908080"/>
            <a:ext cx="642836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On-glass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touch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gesture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recognition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with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PZT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sensors</a:t>
            </a:r>
            <a:endParaRPr lang="en-GB" sz="1400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07DC29-3263-7A87-9FED-EA6E1603FE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904" t="9644" r="6388" b="27297"/>
          <a:stretch/>
        </p:blipFill>
        <p:spPr>
          <a:xfrm>
            <a:off x="3641029" y="4545882"/>
            <a:ext cx="5027842" cy="2857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28C8DF-8B26-4700-8BCE-BEAD115CCB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214" t="16978" r="9653" b="42424"/>
          <a:stretch/>
        </p:blipFill>
        <p:spPr>
          <a:xfrm>
            <a:off x="4862680" y="3822304"/>
            <a:ext cx="3806190" cy="71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26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on a stool with a stethoscope over his face&#10;&#10;Description automatically generated">
            <a:extLst>
              <a:ext uri="{FF2B5EF4-FFF2-40B4-BE49-F238E27FC236}">
                <a16:creationId xmlns:a16="http://schemas.microsoft.com/office/drawing/2014/main" id="{E804ED2A-7AE3-4230-7F01-F29C8DF63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3" t="16036" r="1232" b="2109"/>
          <a:stretch/>
        </p:blipFill>
        <p:spPr>
          <a:xfrm>
            <a:off x="4110241" y="3342627"/>
            <a:ext cx="3494985" cy="2096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6497CA-E916-0A2E-1783-82684C1910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36" t="-336" r="211" b="842"/>
          <a:stretch/>
        </p:blipFill>
        <p:spPr>
          <a:xfrm>
            <a:off x="6096000" y="3254188"/>
            <a:ext cx="1439054" cy="478266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8ED787-1DFD-467D-E26F-FF335C8FF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365" y="3422606"/>
            <a:ext cx="476952" cy="766104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  <p:pic>
        <p:nvPicPr>
          <p:cNvPr id="10" name="Picture 9" descr="A picture containing text, indoor, floor&#10;&#10;Description automatically generated">
            <a:extLst>
              <a:ext uri="{FF2B5EF4-FFF2-40B4-BE49-F238E27FC236}">
                <a16:creationId xmlns:a16="http://schemas.microsoft.com/office/drawing/2014/main" id="{AB72EA7F-0B98-6D31-2CE3-8AABCFF728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" t="15419" r="-63" b="4579"/>
          <a:stretch/>
        </p:blipFill>
        <p:spPr>
          <a:xfrm>
            <a:off x="6085351" y="1118310"/>
            <a:ext cx="5932660" cy="3559596"/>
          </a:xfrm>
          <a:prstGeom prst="rect">
            <a:avLst/>
          </a:prstGeom>
        </p:spPr>
      </p:pic>
      <p:pic>
        <p:nvPicPr>
          <p:cNvPr id="3" name="Graphic 2" descr="Music notes with solid fill">
            <a:extLst>
              <a:ext uri="{FF2B5EF4-FFF2-40B4-BE49-F238E27FC236}">
                <a16:creationId xmlns:a16="http://schemas.microsoft.com/office/drawing/2014/main" id="{30ECDB52-E899-CDDF-67B1-5F46956D98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6572" y="2282638"/>
            <a:ext cx="491911" cy="491911"/>
          </a:xfrm>
          <a:prstGeom prst="rect">
            <a:avLst/>
          </a:prstGeom>
        </p:spPr>
      </p:pic>
      <p:pic>
        <p:nvPicPr>
          <p:cNvPr id="5" name="Graphic 4" descr="Arrow: Straight with solid fill">
            <a:extLst>
              <a:ext uri="{FF2B5EF4-FFF2-40B4-BE49-F238E27FC236}">
                <a16:creationId xmlns:a16="http://schemas.microsoft.com/office/drawing/2014/main" id="{EEFADF49-172D-115B-E440-56EC80E60C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698022">
            <a:off x="7428537" y="2441996"/>
            <a:ext cx="1426833" cy="528028"/>
          </a:xfrm>
          <a:prstGeom prst="rect">
            <a:avLst/>
          </a:prstGeom>
        </p:spPr>
      </p:pic>
      <p:pic>
        <p:nvPicPr>
          <p:cNvPr id="9" name="Graphic 8" descr="Arrow: Straight with solid fill">
            <a:extLst>
              <a:ext uri="{FF2B5EF4-FFF2-40B4-BE49-F238E27FC236}">
                <a16:creationId xmlns:a16="http://schemas.microsoft.com/office/drawing/2014/main" id="{0ADEA5FF-B619-F364-3D46-70C34ED199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9000000">
            <a:off x="8002368" y="2571441"/>
            <a:ext cx="1426833" cy="478010"/>
          </a:xfrm>
          <a:prstGeom prst="rect">
            <a:avLst/>
          </a:prstGeom>
        </p:spPr>
      </p:pic>
      <p:pic>
        <p:nvPicPr>
          <p:cNvPr id="12" name="Graphic 11" descr="Music notes with solid fill">
            <a:extLst>
              <a:ext uri="{FF2B5EF4-FFF2-40B4-BE49-F238E27FC236}">
                <a16:creationId xmlns:a16="http://schemas.microsoft.com/office/drawing/2014/main" id="{23672D69-6013-A175-2330-5BE75CDBBD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67880" y="1428449"/>
            <a:ext cx="748621" cy="7486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7F6727-2295-555F-0E60-F0B96F32B8CD}"/>
              </a:ext>
            </a:extLst>
          </p:cNvPr>
          <p:cNvSpPr txBox="1"/>
          <p:nvPr/>
        </p:nvSpPr>
        <p:spPr>
          <a:xfrm>
            <a:off x="-42986" y="3996298"/>
            <a:ext cx="512977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>
                <a:solidFill>
                  <a:srgbClr val="00B08D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Breathing</a:t>
            </a:r>
            <a:r>
              <a:rPr lang="zh-CN" altLang="en-US" sz="4000" dirty="0">
                <a:solidFill>
                  <a:srgbClr val="00B08D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4000" dirty="0">
                <a:solidFill>
                  <a:srgbClr val="00B08D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Detection</a:t>
            </a:r>
            <a:endParaRPr lang="en-GB" sz="4000" dirty="0">
              <a:solidFill>
                <a:srgbClr val="00B08D"/>
              </a:solidFill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1A8DD2-DB70-E376-D514-169D5BE806A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376" t="15070" r="3434" b="26535"/>
          <a:stretch/>
        </p:blipFill>
        <p:spPr>
          <a:xfrm>
            <a:off x="6393613" y="3697232"/>
            <a:ext cx="5624398" cy="7192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464FFC-5AC8-E3CC-5446-84127836093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2082" b="37598"/>
          <a:stretch/>
        </p:blipFill>
        <p:spPr>
          <a:xfrm>
            <a:off x="7021956" y="4227826"/>
            <a:ext cx="4862335" cy="3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9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stool with a stethoscope over his face&#10;&#10;Description automatically generated">
            <a:extLst>
              <a:ext uri="{FF2B5EF4-FFF2-40B4-BE49-F238E27FC236}">
                <a16:creationId xmlns:a16="http://schemas.microsoft.com/office/drawing/2014/main" id="{C61A00A3-24F8-75B7-8E33-5B93F79A0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3" t="16036" r="1232" b="2109"/>
          <a:stretch/>
        </p:blipFill>
        <p:spPr>
          <a:xfrm>
            <a:off x="7087903" y="2650965"/>
            <a:ext cx="3494985" cy="20969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5957DA-D67F-89EF-E30F-5C125A9E5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54" y="3613884"/>
            <a:ext cx="602450" cy="967685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D760A-D84D-6D83-14A6-BD1CEF15B893}"/>
              </a:ext>
            </a:extLst>
          </p:cNvPr>
          <p:cNvSpPr txBox="1"/>
          <p:nvPr/>
        </p:nvSpPr>
        <p:spPr>
          <a:xfrm>
            <a:off x="2578676" y="1346331"/>
            <a:ext cx="306313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FFD400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DeepBreath</a:t>
            </a:r>
            <a:endParaRPr lang="en-GB" sz="4000" dirty="0">
              <a:solidFill>
                <a:srgbClr val="FFD400"/>
              </a:solidFill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D4E93C-87B7-6386-C06D-60CEE11201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71" t="18801" r="9599"/>
          <a:stretch/>
        </p:blipFill>
        <p:spPr>
          <a:xfrm>
            <a:off x="7741453" y="2680458"/>
            <a:ext cx="2748022" cy="846375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27D85F66-8077-7B41-D4B0-625B8F32A003}"/>
              </a:ext>
            </a:extLst>
          </p:cNvPr>
          <p:cNvSpPr/>
          <p:nvPr/>
        </p:nvSpPr>
        <p:spPr>
          <a:xfrm rot="20552964">
            <a:off x="7670292" y="3712326"/>
            <a:ext cx="439222" cy="202659"/>
          </a:xfrm>
          <a:prstGeom prst="arc">
            <a:avLst>
              <a:gd name="adj1" fmla="val 18810733"/>
              <a:gd name="adj2" fmla="val 312986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DFFD5BA4-D4DB-9873-9A47-F39EEEA418A3}"/>
              </a:ext>
            </a:extLst>
          </p:cNvPr>
          <p:cNvSpPr/>
          <p:nvPr/>
        </p:nvSpPr>
        <p:spPr>
          <a:xfrm rot="20552964">
            <a:off x="7823656" y="3675078"/>
            <a:ext cx="439222" cy="202659"/>
          </a:xfrm>
          <a:prstGeom prst="arc">
            <a:avLst>
              <a:gd name="adj1" fmla="val 18810733"/>
              <a:gd name="adj2" fmla="val 312986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43EFCF3-11F8-CF53-FB3C-65430144B0B2}"/>
              </a:ext>
            </a:extLst>
          </p:cNvPr>
          <p:cNvSpPr/>
          <p:nvPr/>
        </p:nvSpPr>
        <p:spPr>
          <a:xfrm rot="20552964">
            <a:off x="7973569" y="3637609"/>
            <a:ext cx="439222" cy="202659"/>
          </a:xfrm>
          <a:prstGeom prst="arc">
            <a:avLst>
              <a:gd name="adj1" fmla="val 18810733"/>
              <a:gd name="adj2" fmla="val 312986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836F72-358E-2D22-F111-290240FAF3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54" r="6016"/>
          <a:stretch/>
        </p:blipFill>
        <p:spPr>
          <a:xfrm>
            <a:off x="7800079" y="3085229"/>
            <a:ext cx="2748022" cy="26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96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AAA96F-B3C5-28EC-1941-32FB043AD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48" b="5251"/>
          <a:stretch/>
        </p:blipFill>
        <p:spPr>
          <a:xfrm>
            <a:off x="2209800" y="1097279"/>
            <a:ext cx="7772400" cy="4663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CD7CA0-04E4-5EB8-B9B8-74D94EA5AC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6" b="401"/>
          <a:stretch/>
        </p:blipFill>
        <p:spPr>
          <a:xfrm>
            <a:off x="2432558" y="3961016"/>
            <a:ext cx="2077450" cy="1664868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08B7E5-FEB7-870F-E9BD-539233335906}"/>
              </a:ext>
            </a:extLst>
          </p:cNvPr>
          <p:cNvSpPr txBox="1"/>
          <p:nvPr/>
        </p:nvSpPr>
        <p:spPr>
          <a:xfrm>
            <a:off x="6339388" y="12916"/>
            <a:ext cx="6223673" cy="18620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rgbClr val="63CAE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BLEAR</a:t>
            </a:r>
            <a:endParaRPr lang="en-GB" sz="11500" dirty="0">
              <a:solidFill>
                <a:srgbClr val="63CAE1"/>
              </a:solidFill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8F4FD-6407-8C27-13DF-642BB373D4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13" t="15810"/>
          <a:stretch/>
        </p:blipFill>
        <p:spPr>
          <a:xfrm>
            <a:off x="2209800" y="1097279"/>
            <a:ext cx="4473222" cy="2136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574C2A-3C48-DF1E-400F-9ACA175D8BF7}"/>
              </a:ext>
            </a:extLst>
          </p:cNvPr>
          <p:cNvSpPr txBox="1"/>
          <p:nvPr/>
        </p:nvSpPr>
        <p:spPr>
          <a:xfrm>
            <a:off x="3225800" y="5819630"/>
            <a:ext cx="476391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Practical</a:t>
            </a:r>
            <a:r>
              <a:rPr lang="zh-CN" altLang="en-US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earphone</a:t>
            </a:r>
            <a:r>
              <a:rPr lang="zh-CN" altLang="en-US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tracking</a:t>
            </a:r>
            <a:r>
              <a:rPr lang="zh-CN" altLang="en-US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under</a:t>
            </a:r>
            <a:r>
              <a:rPr lang="zh-CN" altLang="en-US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BLE</a:t>
            </a:r>
            <a:endParaRPr lang="en-GB" sz="2000" dirty="0">
              <a:solidFill>
                <a:schemeClr val="bg1"/>
              </a:solidFill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52C2E-E8CE-A390-92FC-9CDB923C7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165412"/>
            <a:ext cx="5052286" cy="57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2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BCCDAC-A20B-8A5D-DED7-08C8BE449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" t="16668" r="18" b="23455"/>
          <a:stretch/>
        </p:blipFill>
        <p:spPr>
          <a:xfrm>
            <a:off x="4444678" y="131063"/>
            <a:ext cx="4537276" cy="2722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DDA492-A00A-1227-238E-3428A114D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367" t="1632" r="-3669" b="615"/>
          <a:stretch/>
        </p:blipFill>
        <p:spPr>
          <a:xfrm>
            <a:off x="1551009" y="3177771"/>
            <a:ext cx="3819644" cy="2291787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66828A-3E01-69D3-9DF1-E6733EC16202}"/>
              </a:ext>
            </a:extLst>
          </p:cNvPr>
          <p:cNvSpPr txBox="1"/>
          <p:nvPr/>
        </p:nvSpPr>
        <p:spPr>
          <a:xfrm>
            <a:off x="7422426" y="6285849"/>
            <a:ext cx="3819644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6">
                    <a:lumMod val="50000"/>
                  </a:schemeClr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Rim</a:t>
            </a:r>
            <a:r>
              <a:rPr lang="zh-CN" altLang="en-US" sz="4000" dirty="0">
                <a:solidFill>
                  <a:schemeClr val="accent6">
                    <a:lumMod val="50000"/>
                  </a:schemeClr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4000" dirty="0">
                <a:solidFill>
                  <a:schemeClr val="accent6">
                    <a:lumMod val="50000"/>
                  </a:schemeClr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Gestures</a:t>
            </a:r>
            <a:endParaRPr lang="en-GB" sz="4000" dirty="0">
              <a:solidFill>
                <a:schemeClr val="accent6">
                  <a:lumMod val="50000"/>
                </a:schemeClr>
              </a:solidFill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2D85C1-A662-C2FC-C0F2-F32B0768AC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73" r="9164" b="37063"/>
          <a:stretch/>
        </p:blipFill>
        <p:spPr>
          <a:xfrm>
            <a:off x="1551009" y="4610227"/>
            <a:ext cx="3171465" cy="6794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A16888-357A-D2F9-74BB-2856B0767C84}"/>
              </a:ext>
            </a:extLst>
          </p:cNvPr>
          <p:cNvSpPr txBox="1"/>
          <p:nvPr/>
        </p:nvSpPr>
        <p:spPr>
          <a:xfrm>
            <a:off x="830069" y="6414309"/>
            <a:ext cx="642836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Rim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touch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localization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with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PZT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sensors</a:t>
            </a:r>
            <a:endParaRPr lang="en-GB" sz="1400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CB8C5D-192A-C66E-1822-A5B78F4109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303" r="24553" b="33717"/>
          <a:stretch/>
        </p:blipFill>
        <p:spPr>
          <a:xfrm>
            <a:off x="1599268" y="5179333"/>
            <a:ext cx="3144978" cy="24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6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behavior and behavior&#10;&#10;Description automatically generated">
            <a:extLst>
              <a:ext uri="{FF2B5EF4-FFF2-40B4-BE49-F238E27FC236}">
                <a16:creationId xmlns:a16="http://schemas.microsoft.com/office/drawing/2014/main" id="{7328A95D-1267-3546-9DCD-7CBD567B2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32" t="-2080" r="470" b="329"/>
          <a:stretch/>
        </p:blipFill>
        <p:spPr>
          <a:xfrm>
            <a:off x="2963119" y="1114065"/>
            <a:ext cx="6030408" cy="452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59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15CF78-D57A-9008-05BD-7C71FE436A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5" t="3589" r="1149" b="20142"/>
          <a:stretch/>
        </p:blipFill>
        <p:spPr>
          <a:xfrm>
            <a:off x="3120395" y="2119404"/>
            <a:ext cx="4326463" cy="25958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521F8A-39D5-71AF-C3A2-5C7B987BE582}"/>
              </a:ext>
            </a:extLst>
          </p:cNvPr>
          <p:cNvSpPr txBox="1"/>
          <p:nvPr/>
        </p:nvSpPr>
        <p:spPr>
          <a:xfrm>
            <a:off x="4016111" y="5376619"/>
            <a:ext cx="3430747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CC9900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Facial</a:t>
            </a:r>
            <a:r>
              <a:rPr lang="zh-CN" altLang="en-US" sz="4000" dirty="0">
                <a:solidFill>
                  <a:srgbClr val="CC9900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4000" dirty="0">
                <a:solidFill>
                  <a:srgbClr val="CC9900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Actions</a:t>
            </a:r>
            <a:endParaRPr lang="en-GB" sz="4000" dirty="0">
              <a:solidFill>
                <a:srgbClr val="CC9900"/>
              </a:solidFill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F6BCF-3AF0-72CF-B295-8AA61B47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15" r="8017" b="44023"/>
          <a:stretch/>
        </p:blipFill>
        <p:spPr>
          <a:xfrm>
            <a:off x="3639671" y="3722562"/>
            <a:ext cx="3709693" cy="692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0F2E2C-7BB1-291A-54D1-4540E806DABA}"/>
              </a:ext>
            </a:extLst>
          </p:cNvPr>
          <p:cNvSpPr txBox="1"/>
          <p:nvPr/>
        </p:nvSpPr>
        <p:spPr>
          <a:xfrm>
            <a:off x="3173913" y="6084846"/>
            <a:ext cx="4219425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Facial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action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sensing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with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ultrasounds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on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glasses</a:t>
            </a:r>
            <a:endParaRPr lang="en-GB" sz="1400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E3CF2-7DE3-131B-FC58-9CA89199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565"/>
          <a:stretch/>
        </p:blipFill>
        <p:spPr>
          <a:xfrm>
            <a:off x="3576918" y="4407217"/>
            <a:ext cx="3869939" cy="26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0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CADE6A-D581-083D-65CA-780EC6CD4FBB}"/>
              </a:ext>
            </a:extLst>
          </p:cNvPr>
          <p:cNvSpPr/>
          <p:nvPr/>
        </p:nvSpPr>
        <p:spPr>
          <a:xfrm>
            <a:off x="3495554" y="1481559"/>
            <a:ext cx="3912243" cy="3784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pic>
        <p:nvPicPr>
          <p:cNvPr id="5" name="Picture 4" descr="A white logo with a heart on it&#10;&#10;Description automatically generated">
            <a:extLst>
              <a:ext uri="{FF2B5EF4-FFF2-40B4-BE49-F238E27FC236}">
                <a16:creationId xmlns:a16="http://schemas.microsoft.com/office/drawing/2014/main" id="{7E3199CF-2090-D7A7-3733-0BD64D85C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020" y="2115835"/>
            <a:ext cx="1479309" cy="229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96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DF7A5B-85BB-1DE2-E14D-CC8268A17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7" r="7461"/>
          <a:stretch/>
        </p:blipFill>
        <p:spPr>
          <a:xfrm>
            <a:off x="4406900" y="1739900"/>
            <a:ext cx="3378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63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9AE97-AA9E-58C9-ADAE-5BD68E22F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1" t="-32795" r="25" b="-32888"/>
          <a:stretch/>
        </p:blipFill>
        <p:spPr>
          <a:xfrm>
            <a:off x="1772876" y="1083848"/>
            <a:ext cx="7048983" cy="42293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person holding a transparent box&#10;&#10;Description automatically generated">
            <a:extLst>
              <a:ext uri="{FF2B5EF4-FFF2-40B4-BE49-F238E27FC236}">
                <a16:creationId xmlns:a16="http://schemas.microsoft.com/office/drawing/2014/main" id="{B4E89AAB-B96C-FC3F-D385-504CC019B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46" y="1456152"/>
            <a:ext cx="7200900" cy="431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4113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1777F3-682D-64CB-5152-E62C7D129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6" t="-4252" r="211" b="-75366"/>
          <a:stretch/>
        </p:blipFill>
        <p:spPr>
          <a:xfrm>
            <a:off x="2516806" y="2147793"/>
            <a:ext cx="6863787" cy="4118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54345A-134F-B0F1-E78F-0AB912AFA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006" y="4537276"/>
            <a:ext cx="1519510" cy="1296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33DBE6-3276-D215-9E47-E84A4C7A1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967" y="4537276"/>
            <a:ext cx="2887827" cy="1316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1E993-1B51-EA16-3F30-781892281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925" y="4616891"/>
            <a:ext cx="707943" cy="113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6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95CF60-0D08-CA71-905D-E06FE49A3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" r="685"/>
          <a:stretch/>
        </p:blipFill>
        <p:spPr>
          <a:xfrm>
            <a:off x="2482750" y="870783"/>
            <a:ext cx="7665970" cy="459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6AA08D-B574-72C0-34B8-FE3D817B47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487" r="10420" b="40845"/>
          <a:stretch/>
        </p:blipFill>
        <p:spPr>
          <a:xfrm>
            <a:off x="5039821" y="3602067"/>
            <a:ext cx="4952128" cy="13973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D0F3D8-31B5-28C6-0EA3-B5F8301A75EB}"/>
              </a:ext>
            </a:extLst>
          </p:cNvPr>
          <p:cNvSpPr txBox="1"/>
          <p:nvPr/>
        </p:nvSpPr>
        <p:spPr>
          <a:xfrm>
            <a:off x="2844800" y="5932435"/>
            <a:ext cx="642836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PD</a:t>
            </a:r>
            <a:r>
              <a:rPr lang="zh-CN" altLang="en-US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severity</a:t>
            </a:r>
            <a:r>
              <a:rPr lang="zh-CN" altLang="en-US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assessment</a:t>
            </a:r>
            <a:r>
              <a:rPr lang="zh-CN" altLang="en-US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using</a:t>
            </a:r>
            <a:r>
              <a:rPr lang="zh-CN" altLang="en-US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free</a:t>
            </a:r>
            <a:r>
              <a:rPr lang="zh-CN" altLang="en-US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speech</a:t>
            </a:r>
            <a:r>
              <a:rPr lang="zh-CN" altLang="en-US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recordings</a:t>
            </a:r>
            <a:endParaRPr lang="en-GB" sz="2000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00B6B-6C3B-6553-71D1-5F118315C6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3762"/>
          <a:stretch/>
        </p:blipFill>
        <p:spPr>
          <a:xfrm>
            <a:off x="3646320" y="4999421"/>
            <a:ext cx="6502400" cy="47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9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B616DB-0B64-E85B-9A4B-4D705FE6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898"/>
          <a:stretch/>
        </p:blipFill>
        <p:spPr>
          <a:xfrm>
            <a:off x="5681142" y="-156212"/>
            <a:ext cx="2655681" cy="3585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98E766-3952-B522-A87D-E85193B1BA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50" t="1704" r="8348"/>
          <a:stretch/>
        </p:blipFill>
        <p:spPr>
          <a:xfrm>
            <a:off x="2133600" y="-156212"/>
            <a:ext cx="3547542" cy="3585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B0071F-67C4-2569-64CC-9D6517CC0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989" y="978704"/>
            <a:ext cx="1277731" cy="1197244"/>
          </a:xfrm>
          <a:prstGeom prst="rect">
            <a:avLst/>
          </a:prstGeom>
          <a:ln w="28575">
            <a:noFill/>
            <a:prstDash val="dash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66E598-44C7-5D20-1AAA-6EFC9CF776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1" t="-316" r="465" b="316"/>
          <a:stretch/>
        </p:blipFill>
        <p:spPr>
          <a:xfrm>
            <a:off x="5962316" y="3599046"/>
            <a:ext cx="5080000" cy="304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BB6B8D-8F98-833B-1868-4528932748B9}"/>
              </a:ext>
            </a:extLst>
          </p:cNvPr>
          <p:cNvSpPr txBox="1"/>
          <p:nvPr/>
        </p:nvSpPr>
        <p:spPr>
          <a:xfrm>
            <a:off x="2015296" y="4454495"/>
            <a:ext cx="4607352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rgbClr val="2B6297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Ear</a:t>
            </a:r>
            <a:r>
              <a:rPr lang="en-GB" altLang="zh-CN" sz="8800" dirty="0">
                <a:solidFill>
                  <a:srgbClr val="2B6297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Spiro</a:t>
            </a:r>
            <a:endParaRPr lang="en-US" altLang="zh-CN" sz="8800" dirty="0">
              <a:solidFill>
                <a:srgbClr val="2B6297"/>
              </a:solidFill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B71FFC-39DD-8D2F-C08C-F9645BC36DAA}"/>
              </a:ext>
            </a:extLst>
          </p:cNvPr>
          <p:cNvCxnSpPr>
            <a:cxnSpLocks/>
          </p:cNvCxnSpPr>
          <p:nvPr/>
        </p:nvCxnSpPr>
        <p:spPr>
          <a:xfrm>
            <a:off x="4204010" y="617706"/>
            <a:ext cx="568979" cy="1558242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2A2BD1-1261-038A-C019-2C7EF1EC5F81}"/>
              </a:ext>
            </a:extLst>
          </p:cNvPr>
          <p:cNvCxnSpPr>
            <a:cxnSpLocks/>
          </p:cNvCxnSpPr>
          <p:nvPr/>
        </p:nvCxnSpPr>
        <p:spPr>
          <a:xfrm>
            <a:off x="4204010" y="617706"/>
            <a:ext cx="1846710" cy="36099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8D5E70-8660-DC0E-39B5-F59713C39BA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9471" b="34034"/>
          <a:stretch/>
        </p:blipFill>
        <p:spPr>
          <a:xfrm>
            <a:off x="4034421" y="1911361"/>
            <a:ext cx="4302402" cy="12900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CC3215-E237-DC39-363A-47D27F5AEA83}"/>
              </a:ext>
            </a:extLst>
          </p:cNvPr>
          <p:cNvSpPr txBox="1"/>
          <p:nvPr/>
        </p:nvSpPr>
        <p:spPr>
          <a:xfrm>
            <a:off x="4772989" y="5253378"/>
            <a:ext cx="642836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Lung</a:t>
            </a:r>
            <a:r>
              <a:rPr lang="zh-CN" altLang="en-US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function</a:t>
            </a:r>
            <a:r>
              <a:rPr lang="zh-CN" altLang="en-US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assessment</a:t>
            </a:r>
            <a:r>
              <a:rPr lang="zh-CN" altLang="en-US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using</a:t>
            </a:r>
            <a:r>
              <a:rPr lang="zh-CN" altLang="en-US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expiration</a:t>
            </a:r>
            <a:r>
              <a:rPr lang="zh-CN" altLang="en-US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sounds</a:t>
            </a:r>
            <a:endParaRPr lang="en-GB" sz="2000" dirty="0">
              <a:solidFill>
                <a:schemeClr val="bg1"/>
              </a:solidFill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A756C2-3970-2284-6FDA-10BF47364A4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007" r="3297" b="18861"/>
          <a:stretch/>
        </p:blipFill>
        <p:spPr>
          <a:xfrm>
            <a:off x="2735451" y="2974831"/>
            <a:ext cx="5557032" cy="40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75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209</Words>
  <Application>Microsoft Macintosh PowerPoint</Application>
  <PresentationFormat>Widescreen</PresentationFormat>
  <Paragraphs>24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Baloo Bhaijaan</vt:lpstr>
      <vt:lpstr>Candara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XIE Wentao</dc:creator>
  <cp:lastModifiedBy>XIE Wentao</cp:lastModifiedBy>
  <cp:revision>6</cp:revision>
  <dcterms:created xsi:type="dcterms:W3CDTF">2024-09-09T05:52:03Z</dcterms:created>
  <dcterms:modified xsi:type="dcterms:W3CDTF">2024-12-12T05:11:53Z</dcterms:modified>
</cp:coreProperties>
</file>